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1"/>
  </p:sldMasterIdLst>
  <p:notesMasterIdLst>
    <p:notesMasterId r:id="rId27"/>
  </p:notesMasterIdLst>
  <p:handoutMasterIdLst>
    <p:handoutMasterId r:id="rId28"/>
  </p:handoutMasterIdLst>
  <p:sldIdLst>
    <p:sldId id="267" r:id="rId2"/>
    <p:sldId id="269" r:id="rId3"/>
    <p:sldId id="270" r:id="rId4"/>
    <p:sldId id="271" r:id="rId5"/>
    <p:sldId id="272" r:id="rId6"/>
    <p:sldId id="273" r:id="rId7"/>
    <p:sldId id="274" r:id="rId8"/>
    <p:sldId id="278" r:id="rId9"/>
    <p:sldId id="277" r:id="rId10"/>
    <p:sldId id="276" r:id="rId11"/>
    <p:sldId id="275" r:id="rId12"/>
    <p:sldId id="282" r:id="rId13"/>
    <p:sldId id="281" r:id="rId14"/>
    <p:sldId id="280" r:id="rId15"/>
    <p:sldId id="291" r:id="rId16"/>
    <p:sldId id="279" r:id="rId17"/>
    <p:sldId id="265" r:id="rId18"/>
    <p:sldId id="283" r:id="rId19"/>
    <p:sldId id="284" r:id="rId20"/>
    <p:sldId id="285" r:id="rId21"/>
    <p:sldId id="286" r:id="rId22"/>
    <p:sldId id="287" r:id="rId23"/>
    <p:sldId id="288" r:id="rId24"/>
    <p:sldId id="292" r:id="rId25"/>
    <p:sldId id="29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14.12.2011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737EE-270D-4744-A495-837CC5DB4C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386412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14.12.2011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40321-745F-45D0-96BB-62FCE0B5B0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30523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40321-745F-45D0-96BB-62FCE0B5B0FF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14.12.2011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707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 smtClean="0">
              <a:solidFill>
                <a:srgbClr val="000000"/>
              </a:solidFill>
            </a:endParaRPr>
          </a:p>
        </p:txBody>
      </p:sp>
      <p:pic>
        <p:nvPicPr>
          <p:cNvPr id="8195" name="Picture 3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 smtClean="0">
              <a:solidFill>
                <a:srgbClr val="000000"/>
              </a:solidFill>
            </a:endParaRPr>
          </a:p>
        </p:txBody>
      </p:sp>
      <p:pic>
        <p:nvPicPr>
          <p:cNvPr id="8197" name="Picture 5" descr="minispi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1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>
                <a:solidFill>
                  <a:srgbClr val="000000"/>
                </a:solidFill>
              </a:rPr>
              <a:t>Беллер Надежда Константиновна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000000"/>
                </a:solidFill>
              </a:rPr>
              <a:t>Электронное пособие 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D42DEE5-B1A2-4D72-83CB-C0C213728CD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189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>
                <a:solidFill>
                  <a:srgbClr val="000000"/>
                </a:solidFill>
              </a:rPr>
              <a:t>Беллер Надежда Константиновна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000000"/>
                </a:solidFill>
              </a:rPr>
              <a:t>Электронное пособие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D86A7-C107-4DB6-B4B5-B2AC8003AC9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299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>
                <a:solidFill>
                  <a:srgbClr val="000000"/>
                </a:solidFill>
              </a:rPr>
              <a:t>Беллер Надежда Константиновна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000000"/>
                </a:solidFill>
              </a:rPr>
              <a:t>Электронное пособие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03C45-01BF-489F-9155-3B506E14C34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228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>
                <a:solidFill>
                  <a:srgbClr val="000000"/>
                </a:solidFill>
              </a:rPr>
              <a:t>Беллер Надежда Константиновна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000000"/>
                </a:solidFill>
              </a:rPr>
              <a:t>Электронное пособие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4A208-E027-42FB-9E48-E8A4E0829FE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292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>
                <a:solidFill>
                  <a:srgbClr val="000000"/>
                </a:solidFill>
              </a:rPr>
              <a:t>Беллер Надежда Константиновна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000000"/>
                </a:solidFill>
              </a:rPr>
              <a:t>Электронное пособие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03834-2D1C-4AFA-B390-7FB72F6DF7A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2481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>
                <a:solidFill>
                  <a:srgbClr val="000000"/>
                </a:solidFill>
              </a:rPr>
              <a:t>Беллер Надежда Константиновна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000000"/>
                </a:solidFill>
              </a:rPr>
              <a:t>Электронное пособие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2C7D7-F8B3-403A-BDBB-EC7D5DF9707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738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>
                <a:solidFill>
                  <a:srgbClr val="000000"/>
                </a:solidFill>
              </a:rPr>
              <a:t>Беллер Надежда Константиновна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000000"/>
                </a:solidFill>
              </a:rPr>
              <a:t>Электронное пособие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A5AA7-FB65-40ED-8A5F-BAEB2838D34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812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>
                <a:solidFill>
                  <a:srgbClr val="000000"/>
                </a:solidFill>
              </a:rPr>
              <a:t>Беллер Надежда Константиновна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000000"/>
                </a:solidFill>
              </a:rPr>
              <a:t>Электронное пособие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C2274-94D9-46E3-BD9B-8E28F1A4939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862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>
                <a:solidFill>
                  <a:srgbClr val="000000"/>
                </a:solidFill>
              </a:rPr>
              <a:t>Беллер Надежда Константиновна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000000"/>
                </a:solidFill>
              </a:rPr>
              <a:t>Электронное пособие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FC8FF-EE7E-456C-968C-A2C3A72FAAA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658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>
                <a:solidFill>
                  <a:srgbClr val="000000"/>
                </a:solidFill>
              </a:rPr>
              <a:t>Беллер Надежда Константиновна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000000"/>
                </a:solidFill>
              </a:rPr>
              <a:t>Электронное пособие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92CF8-17B8-4E6C-9429-1E6A746127C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04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>
                <a:solidFill>
                  <a:srgbClr val="000000"/>
                </a:solidFill>
              </a:rPr>
              <a:t>Беллер Надежда Константиновна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000000"/>
                </a:solidFill>
              </a:rPr>
              <a:t>Электронное пособие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558C1-F988-4138-9817-36296FA9E2E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579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ru-RU" sz="2400" smtClean="0">
              <a:solidFill>
                <a:srgbClr val="000000"/>
              </a:solidFill>
            </a:endParaRPr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pic>
        <p:nvPicPr>
          <p:cNvPr id="7172" name="Picture 4" descr="minispi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minispi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Беллер Надежда Константиновна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</a:rPr>
              <a:t>Электронное пособие 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FC1E94-86A8-481C-975E-DA7927FD1841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861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&#1054;&#1088;&#1075;&#1072;&#1085;&#1080;&#1079;&#1072;&#1094;&#1080;&#1103;%20&#1088;&#1072;&#1073;&#1086;&#1090;&#1099;%20&#1089;%20&#1076;&#1077;&#1090;&#1100;&#1084;&#1080;%20&#1089;%20&#1054;&#1042;&#1047;%20&#1074;%20&#1086;&#1073;&#1097;&#1077;&#1086;&#1073;&#1088;%20&#1096;&#1082;&#1086;&#1083;&#1077;.pptx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81000"/>
            <a:ext cx="7721600" cy="1011237"/>
          </a:xfrm>
        </p:spPr>
        <p:txBody>
          <a:bodyPr/>
          <a:lstStyle/>
          <a:p>
            <a:pPr algn="l"/>
            <a:r>
              <a:rPr lang="ru-RU" sz="3200" dirty="0" smtClean="0"/>
              <a:t>МБОУ «</a:t>
            </a:r>
            <a:r>
              <a:rPr lang="ru-RU" sz="3200" dirty="0" err="1" smtClean="0"/>
              <a:t>Краснознаменская</a:t>
            </a:r>
            <a:r>
              <a:rPr lang="ru-RU" sz="3200" dirty="0" smtClean="0"/>
              <a:t> школа»</a:t>
            </a:r>
            <a:r>
              <a:rPr lang="ru-RU" sz="3200" dirty="0" smtClean="0"/>
              <a:t>ОШ</a:t>
            </a:r>
            <a:endParaRPr lang="ru-RU" sz="3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1392237"/>
            <a:ext cx="6910784" cy="4265613"/>
          </a:xfrm>
        </p:spPr>
        <p:txBody>
          <a:bodyPr/>
          <a:lstStyle/>
          <a:p>
            <a:endParaRPr lang="ru-RU" sz="18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1000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hlinkClick r:id="rId4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63624" y="1716088"/>
            <a:ext cx="7458101" cy="3945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6632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5300" y="374594"/>
            <a:ext cx="7750125" cy="6150750"/>
          </a:xfrm>
        </p:spPr>
        <p:txBody>
          <a:bodyPr/>
          <a:lstStyle/>
          <a:p>
            <a:pPr algn="l"/>
            <a: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</a:t>
            </a:r>
          </a:p>
          <a:p>
            <a:pPr algn="l"/>
            <a: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коррекционной работы</a:t>
            </a:r>
          </a:p>
          <a:p>
            <a:pPr algn="l"/>
            <a:r>
              <a:rPr lang="ru-RU" sz="3500" dirty="0" smtClean="0"/>
              <a:t>4. Развитие различных видов мышления: </a:t>
            </a:r>
          </a:p>
          <a:p>
            <a:pPr algn="l"/>
            <a:r>
              <a:rPr lang="ru-RU" sz="3500" dirty="0" smtClean="0"/>
              <a:t>- развитие наглядно-образного мышления; </a:t>
            </a:r>
          </a:p>
          <a:p>
            <a:pPr algn="l"/>
            <a:r>
              <a:rPr lang="ru-RU" sz="3500" dirty="0" smtClean="0"/>
              <a:t>- развитие словесно-логического мышления (умение видеть и устанавливать логические связи между предметами, явлениями и событиями) </a:t>
            </a:r>
          </a:p>
          <a:p>
            <a:pPr algn="l"/>
            <a:endParaRPr lang="ru-RU" sz="40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74594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0380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5300" y="374594"/>
            <a:ext cx="7750125" cy="5574686"/>
          </a:xfrm>
        </p:spPr>
        <p:txBody>
          <a:bodyPr/>
          <a:lstStyle/>
          <a:p>
            <a:pPr algn="l"/>
            <a: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</a:t>
            </a:r>
          </a:p>
          <a:p>
            <a:pPr algn="l"/>
            <a: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коррекционной работы</a:t>
            </a:r>
          </a:p>
          <a:p>
            <a:pPr algn="l"/>
            <a:endParaRPr lang="ru-RU" sz="3800" dirty="0" smtClean="0"/>
          </a:p>
          <a:p>
            <a:pPr algn="l"/>
            <a:r>
              <a:rPr lang="ru-RU" sz="4000" dirty="0" smtClean="0"/>
              <a:t>5. Коррекция нарушений в развитии эмоционально-личностной сферы (релаксационные упражнения для мимики лица, драматизация, чтение по ролям и т.д.)</a:t>
            </a:r>
            <a:endParaRPr lang="ru-RU" sz="40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74594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8875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5300" y="374594"/>
            <a:ext cx="7750125" cy="5574686"/>
          </a:xfrm>
        </p:spPr>
        <p:txBody>
          <a:bodyPr/>
          <a:lstStyle/>
          <a:p>
            <a:pPr algn="l"/>
            <a: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</a:t>
            </a:r>
          </a:p>
          <a:p>
            <a:pPr algn="l"/>
            <a:r>
              <a:rPr lang="ru-RU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коррекционной работы</a:t>
            </a:r>
          </a:p>
          <a:p>
            <a:pPr algn="l"/>
            <a:endParaRPr lang="ru-RU" sz="3800" dirty="0" smtClean="0"/>
          </a:p>
          <a:p>
            <a:pPr algn="l"/>
            <a:r>
              <a:rPr lang="ru-RU" sz="3800" dirty="0" smtClean="0"/>
              <a:t>6. Развитие речи, овладение техникой речи</a:t>
            </a:r>
          </a:p>
          <a:p>
            <a:pPr algn="l"/>
            <a:endParaRPr lang="ru-RU" sz="40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74594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3337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5300" y="1052736"/>
            <a:ext cx="7750125" cy="4896544"/>
          </a:xfrm>
        </p:spPr>
        <p:txBody>
          <a:bodyPr/>
          <a:lstStyle/>
          <a:p>
            <a:pPr algn="l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</a:t>
            </a:r>
          </a:p>
          <a:p>
            <a:pPr algn="l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коррекционной работы</a:t>
            </a:r>
          </a:p>
          <a:p>
            <a:pPr algn="l"/>
            <a:endParaRPr lang="ru-RU" sz="4000" dirty="0" smtClean="0"/>
          </a:p>
          <a:p>
            <a:pPr algn="l"/>
            <a:r>
              <a:rPr lang="ru-RU" sz="4000" dirty="0" smtClean="0"/>
              <a:t>7. Расширение представлений об окружающем мире и обогащение словаря</a:t>
            </a:r>
            <a:endParaRPr lang="ru-RU" sz="40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74594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126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5300" y="1052736"/>
            <a:ext cx="7750125" cy="4896544"/>
          </a:xfrm>
        </p:spPr>
        <p:txBody>
          <a:bodyPr/>
          <a:lstStyle/>
          <a:p>
            <a:pPr algn="l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</a:t>
            </a:r>
          </a:p>
          <a:p>
            <a:pPr algn="l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коррекционной работы</a:t>
            </a:r>
          </a:p>
          <a:p>
            <a:pPr algn="l"/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sz="4000" dirty="0" smtClean="0"/>
              <a:t>8. Коррекция индивидуальных пробелов в знаниях</a:t>
            </a:r>
            <a:endParaRPr lang="ru-RU" sz="40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74594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2388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5300" y="374594"/>
            <a:ext cx="7750125" cy="6294766"/>
          </a:xfrm>
        </p:spPr>
        <p:txBody>
          <a:bodyPr/>
          <a:lstStyle/>
          <a:p>
            <a:pPr algn="l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</a:t>
            </a:r>
          </a:p>
          <a:p>
            <a:pPr algn="l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коррекционной работы:</a:t>
            </a:r>
          </a:p>
          <a:p>
            <a:pPr marL="457200" indent="-457200" algn="l">
              <a:buAutoNum type="arabicPeriod"/>
            </a:pPr>
            <a:r>
              <a:rPr lang="ru-RU" sz="2400" dirty="0" smtClean="0"/>
              <a:t>Совершенствование движений и </a:t>
            </a:r>
            <a:r>
              <a:rPr lang="ru-RU" sz="2400" dirty="0" err="1" smtClean="0"/>
              <a:t>сенсо</a:t>
            </a:r>
            <a:r>
              <a:rPr lang="ru-RU" sz="2400" dirty="0" smtClean="0"/>
              <a:t>-</a:t>
            </a:r>
          </a:p>
          <a:p>
            <a:pPr algn="l"/>
            <a:r>
              <a:rPr lang="ru-RU" sz="2400" dirty="0" smtClean="0"/>
              <a:t>моторного развития</a:t>
            </a:r>
          </a:p>
          <a:p>
            <a:pPr algn="l"/>
            <a:r>
              <a:rPr lang="ru-RU" sz="2400" dirty="0" smtClean="0"/>
              <a:t>2. Коррекция отдельных сторон  психической деятельности</a:t>
            </a:r>
          </a:p>
          <a:p>
            <a:pPr algn="l"/>
            <a:r>
              <a:rPr lang="ru-RU" sz="2400" dirty="0" smtClean="0"/>
              <a:t>3. Развитие основных мыслительных операций</a:t>
            </a:r>
          </a:p>
          <a:p>
            <a:pPr algn="l"/>
            <a:r>
              <a:rPr lang="ru-RU" sz="2400" dirty="0" smtClean="0"/>
              <a:t>4 Развитие различных видов мышления</a:t>
            </a:r>
          </a:p>
          <a:p>
            <a:pPr algn="l"/>
            <a:r>
              <a:rPr lang="ru-RU" sz="2400" dirty="0" smtClean="0"/>
              <a:t>5. Коррекция нарушений в развитии эмоционально-личностной сферы</a:t>
            </a:r>
          </a:p>
          <a:p>
            <a:pPr algn="l"/>
            <a:r>
              <a:rPr lang="ru-RU" sz="2400" dirty="0" smtClean="0"/>
              <a:t>6. Развитие речи, овладение техникой речи</a:t>
            </a:r>
          </a:p>
          <a:p>
            <a:pPr algn="l"/>
            <a:r>
              <a:rPr lang="ru-RU" sz="2400" dirty="0" smtClean="0"/>
              <a:t>7. Расширение представлений об окружающем мире и обогащение словаря. </a:t>
            </a:r>
          </a:p>
          <a:p>
            <a:pPr algn="l"/>
            <a:r>
              <a:rPr lang="ru-RU" sz="2400" dirty="0" smtClean="0"/>
              <a:t>8. Коррекция индивидуальных пробелов в знаниях</a:t>
            </a:r>
            <a:endParaRPr lang="ru-RU" sz="24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2400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7015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5300" y="374594"/>
            <a:ext cx="7897180" cy="6222758"/>
          </a:xfrm>
        </p:spPr>
        <p:txBody>
          <a:bodyPr/>
          <a:lstStyle/>
          <a:p>
            <a:pPr algn="l"/>
            <a:r>
              <a:rPr lang="ru-RU" sz="4000" b="1" dirty="0" smtClean="0"/>
              <a:t>Пример постановки коррекционно-</a:t>
            </a:r>
          </a:p>
          <a:p>
            <a:pPr algn="l"/>
            <a:r>
              <a:rPr lang="ru-RU" sz="4000" b="1" dirty="0" smtClean="0"/>
              <a:t>развивающей цели: </a:t>
            </a:r>
          </a:p>
          <a:p>
            <a:pPr algn="l"/>
            <a:r>
              <a:rPr lang="ru-RU" sz="4000" dirty="0" smtClean="0"/>
              <a:t>1) развивать слуховое восприятие учащихся на основе упражнений в узнавании и соотнесении;</a:t>
            </a:r>
          </a:p>
          <a:p>
            <a:pPr algn="l"/>
            <a:r>
              <a:rPr lang="ru-RU" sz="4000" dirty="0" smtClean="0"/>
              <a:t> 2) корректировать зрительное восприятие на основе упражнений на внимание.</a:t>
            </a:r>
            <a:endParaRPr lang="ru-RU" sz="40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74594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7446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81000"/>
            <a:ext cx="7721600" cy="1011237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ru-RU" sz="32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поурочном планировании </a:t>
            </a:r>
            <a:br>
              <a:rPr lang="ru-RU" sz="32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педагога</a:t>
            </a:r>
            <a:endParaRPr lang="ru-RU" sz="3200" b="1" i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99592" y="1628800"/>
            <a:ext cx="8784976" cy="4824536"/>
          </a:xfrm>
        </p:spPr>
        <p:txBody>
          <a:bodyPr/>
          <a:lstStyle/>
          <a:p>
            <a:pPr algn="l"/>
            <a:r>
              <a:rPr lang="ru-RU" sz="3600" dirty="0" smtClean="0"/>
              <a:t>важно отдельно отразить                          план  деятельности  на  уроке  (занятии)    для каждого интегрированного ребенка. Рекомендуется составление общего      плана  для  класса  с включением в него блоков-заданий  для  детей  с ЗПР, находящихся  в  классе  с  детьми  «нормы».</a:t>
            </a:r>
            <a:endParaRPr lang="ru-RU" sz="36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1000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9536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81000"/>
            <a:ext cx="8229600" cy="5856312"/>
          </a:xfrm>
        </p:spPr>
        <p:txBody>
          <a:bodyPr/>
          <a:lstStyle/>
          <a:p>
            <a:pPr algn="l"/>
            <a:r>
              <a:rPr lang="ru-RU" sz="3800" dirty="0">
                <a:solidFill>
                  <a:srgbClr val="002060"/>
                </a:solidFill>
              </a:rPr>
              <a:t>С</a:t>
            </a:r>
            <a:r>
              <a:rPr lang="ru-RU" sz="3800" dirty="0" smtClean="0">
                <a:solidFill>
                  <a:srgbClr val="002060"/>
                </a:solidFill>
              </a:rPr>
              <a:t>оздание благоприятного психологического климата                   в процессе обучения,            отношения взаимного доверия  и уважения между педагогом и учащимися, атмосфера  предотвращения психотравмирующих ситуаций в классе, группе </a:t>
            </a:r>
            <a:r>
              <a:rPr lang="ru-RU" sz="3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ru-RU" sz="3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слагаемые психогигиенического воздействия на ученика</a:t>
            </a:r>
            <a:endParaRPr lang="ru-RU" sz="3800" i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81000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725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81000"/>
            <a:ext cx="7978080" cy="5496272"/>
          </a:xfrm>
        </p:spPr>
        <p:txBody>
          <a:bodyPr/>
          <a:lstStyle/>
          <a:p>
            <a:pPr algn="l"/>
            <a:r>
              <a:rPr lang="ru-RU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Грамотная  организация интегрированного  обучения  детей  с  задержкой психического развития в среде нормально развивающихся сверстников – непростая задача для общеобразовательного </a:t>
            </a:r>
            <a: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учреждения</a:t>
            </a:r>
            <a:endParaRPr lang="ru-RU" sz="40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437112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1734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0"/>
            <a:ext cx="7721600" cy="2403475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деятельность учителя, </a:t>
            </a:r>
            <a:b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работающего в условиях интегрированного обучения </a:t>
            </a:r>
            <a:b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детей с ЗПР, входит:</a:t>
            </a:r>
            <a:endParaRPr lang="ru-RU" sz="3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2132856"/>
            <a:ext cx="7848873" cy="4536504"/>
          </a:xfrm>
        </p:spPr>
        <p:txBody>
          <a:bodyPr/>
          <a:lstStyle/>
          <a:p>
            <a:pPr algn="l"/>
            <a:r>
              <a:rPr lang="ru-RU" sz="2400" dirty="0" smtClean="0"/>
              <a:t>1) диагностика уровня развития ребенка </a:t>
            </a:r>
          </a:p>
          <a:p>
            <a:pPr algn="l"/>
            <a:r>
              <a:rPr lang="ru-RU" sz="2400" dirty="0" smtClean="0"/>
              <a:t>2) составление на основе диагностических данных индивидуального образовательного маршрута ребенка</a:t>
            </a:r>
          </a:p>
          <a:p>
            <a:pPr algn="l"/>
            <a:r>
              <a:rPr lang="ru-RU" sz="2400" dirty="0" smtClean="0"/>
              <a:t>3) отслеживание динамики развития ребенка</a:t>
            </a:r>
          </a:p>
          <a:p>
            <a:pPr algn="l"/>
            <a:r>
              <a:rPr lang="ru-RU" sz="2400" dirty="0" smtClean="0"/>
              <a:t>4) взаимодействие со специалистами и родителями</a:t>
            </a:r>
          </a:p>
          <a:p>
            <a:pPr algn="l"/>
            <a:r>
              <a:rPr lang="ru-RU" sz="2400" dirty="0" smtClean="0"/>
              <a:t>5) охрана и укрепление соматического и психоневрологического здоровья ребенка</a:t>
            </a:r>
          </a:p>
          <a:p>
            <a:pPr algn="l"/>
            <a:r>
              <a:rPr lang="ru-RU" sz="2400" dirty="0" smtClean="0"/>
              <a:t>6) реализация коррекционной направленности учебно-воспитательного процесса через проведение уроков, индивидуальных и групповых коррекционных занятий, классных часов, праздников, экскурсий и т.п.</a:t>
            </a:r>
            <a:endParaRPr lang="ru-RU" sz="24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74594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8996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20688"/>
            <a:ext cx="8229600" cy="4392488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НАПРАВЛЕНИЯ 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реализации системы  КРО               </a:t>
            </a:r>
            <a:b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в  дифференцированных          условиях  общеобразовательных учреждений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581128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6200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1" y="188640"/>
            <a:ext cx="8060605" cy="5256584"/>
          </a:xfrm>
        </p:spPr>
        <p:txBody>
          <a:bodyPr/>
          <a:lstStyle/>
          <a:p>
            <a:pPr algn="l"/>
            <a:r>
              <a:rPr lang="ru-RU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Обеспечение взаимодействия    </a:t>
            </a:r>
            <a:r>
              <a:rPr lang="en-US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дошкольных  и  школьных                                образовательных учреждений и</a:t>
            </a:r>
            <a:r>
              <a:rPr lang="en-US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специального  типов  и параллельных  консультативно-диагностических  служб  на  основе комплексного  подхода  к  решению  задач предупреждения  и  преодоления  трудностей в  обучении  у  детей  дошкольного  и школьного  возраста</a:t>
            </a:r>
            <a:b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Построение  модели  общего  и индивидуализированного  коррекционно-развивающего  педагогического  процесса для  детей  с  трудностями  в  обучении </a:t>
            </a:r>
            <a:endParaRPr lang="ru-RU" sz="30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1" y="260648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0322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81000"/>
            <a:ext cx="8229600" cy="6144344"/>
          </a:xfrm>
        </p:spPr>
        <p:txBody>
          <a:bodyPr/>
          <a:lstStyle/>
          <a:p>
            <a:pPr algn="l"/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Обеспечение непрерывности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реабилитационного процесса в среднем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звене (на 2-й ступени обучения)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 основе разработки </a:t>
            </a:r>
            <a:r>
              <a:rPr lang="ru-RU" sz="2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разноуровневого</a:t>
            </a: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содержания обучения детей с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трудностями в обучении</a:t>
            </a:r>
            <a:b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Внедрение модели социальной профилактики в условиях школы</a:t>
            </a:r>
            <a:b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 Интеграция детей в общество путем усиления трудовой и профессионально-трудовой подготовки</a:t>
            </a:r>
            <a:b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 Подготовка (вузовская) специалистов (психологов, дефектологов, логопедов, социальных педагогов) для коррекционно-развивающей работы с детьми </a:t>
            </a:r>
            <a:endParaRPr lang="ru-RU" sz="28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20688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5305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92696"/>
            <a:ext cx="8229600" cy="5544616"/>
          </a:xfrm>
        </p:spPr>
        <p:txBody>
          <a:bodyPr/>
          <a:lstStyle/>
          <a:p>
            <a:pPr lvl="0" algn="l">
              <a:spcBef>
                <a:spcPct val="20000"/>
              </a:spcBef>
            </a:pP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Показатели качества подготовки 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выпускника 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 ОВЗ (7-8 вида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 </a:t>
            </a:r>
            <a:r>
              <a:rPr lang="ru-RU" sz="3000" dirty="0" smtClean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социально  адаптированный  </a:t>
            </a:r>
            <a:r>
              <a:rPr lang="ru-RU" sz="30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к </a:t>
            </a:r>
            <a:r>
              <a:rPr lang="ru-RU" sz="3000" dirty="0" smtClean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жизни  в </a:t>
            </a:r>
            <a:r>
              <a:rPr lang="ru-RU" sz="30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обществе;</a:t>
            </a:r>
            <a:br>
              <a:rPr lang="ru-RU" sz="30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</a:br>
            <a:r>
              <a:rPr lang="ru-RU" sz="3000" dirty="0" smtClean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* успешно  реализующий  </a:t>
            </a:r>
            <a:r>
              <a:rPr lang="ru-RU" sz="30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себя </a:t>
            </a:r>
            <a:r>
              <a:rPr lang="ru-RU" sz="3000" dirty="0" smtClean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в  </a:t>
            </a:r>
            <a:r>
              <a:rPr lang="ru-RU" sz="30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различных сферах </a:t>
            </a:r>
            <a:r>
              <a:rPr lang="ru-RU" sz="3000" dirty="0" smtClean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жизнедеятельности</a:t>
            </a:r>
            <a:r>
              <a:rPr lang="ru-RU" sz="30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;</a:t>
            </a:r>
            <a:br>
              <a:rPr lang="ru-RU" sz="30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</a:br>
            <a:r>
              <a:rPr lang="ru-RU" sz="3000" dirty="0" smtClean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* умеющий мобильно </a:t>
            </a:r>
            <a:r>
              <a:rPr lang="ru-RU" sz="30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перестраиваться </a:t>
            </a:r>
            <a:r>
              <a:rPr lang="ru-RU" sz="3000" dirty="0" smtClean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 под </a:t>
            </a:r>
            <a:r>
              <a:rPr lang="ru-RU" sz="30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влиянием изменяющихся условий;</a:t>
            </a:r>
            <a:br>
              <a:rPr lang="ru-RU" sz="30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</a:br>
            <a:r>
              <a:rPr lang="ru-RU" sz="3000" dirty="0" smtClean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* обладающий  </a:t>
            </a:r>
            <a:r>
              <a:rPr lang="ru-RU" sz="30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максимальной самостоятельностью</a:t>
            </a:r>
            <a:br>
              <a:rPr lang="ru-RU" sz="30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</a:br>
            <a:r>
              <a:rPr lang="ru-RU" sz="28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</a:br>
            <a:endParaRPr lang="ru-RU" sz="3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521371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8499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764703"/>
            <a:ext cx="8229600" cy="5838899"/>
          </a:xfrm>
        </p:spPr>
        <p:txBody>
          <a:bodyPr/>
          <a:lstStyle/>
          <a:p>
            <a:pPr lvl="0" algn="l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Модель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выпускника с ОВЗ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школы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(7-8 вида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*</a:t>
            </a:r>
            <a:r>
              <a:rPr lang="ru-RU" sz="2800" b="1" dirty="0"/>
              <a:t>с</a:t>
            </a:r>
            <a:r>
              <a:rPr lang="ru-RU" sz="2800" b="1" dirty="0" smtClean="0"/>
              <a:t>формирована  общественная  культура </a:t>
            </a:r>
            <a:r>
              <a:rPr lang="ru-RU" sz="2800" b="1" dirty="0"/>
              <a:t>личности;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en-US" sz="2800" dirty="0" smtClean="0"/>
              <a:t>*</a:t>
            </a:r>
            <a:r>
              <a:rPr lang="ru-RU" sz="2800" dirty="0" smtClean="0"/>
              <a:t>р</a:t>
            </a:r>
            <a:r>
              <a:rPr lang="ru-RU" sz="2800" b="1" dirty="0" smtClean="0"/>
              <a:t>азвиты  социально-значимые  качества</a:t>
            </a:r>
            <a:r>
              <a:rPr lang="ru-RU" sz="2800" b="1" dirty="0"/>
              <a:t>;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*в</a:t>
            </a:r>
            <a:r>
              <a:rPr lang="ru-RU" sz="2800" b="1" dirty="0" smtClean="0"/>
              <a:t>оспитаны  компенсаторные  умения  и  навыки</a:t>
            </a:r>
            <a:r>
              <a:rPr lang="ru-RU" sz="2800" b="1" dirty="0"/>
              <a:t>, </a:t>
            </a:r>
            <a:r>
              <a:rPr lang="ru-RU" sz="2800" b="1" dirty="0" smtClean="0"/>
              <a:t>обеспечивающие  </a:t>
            </a:r>
            <a:r>
              <a:rPr lang="ru-RU" sz="2800" b="1" dirty="0"/>
              <a:t>социальную </a:t>
            </a:r>
            <a:r>
              <a:rPr lang="ru-RU" sz="2800" b="1" dirty="0" smtClean="0"/>
              <a:t> адаптацию  в </a:t>
            </a:r>
            <a:r>
              <a:rPr lang="ru-RU" sz="2800" b="1" dirty="0"/>
              <a:t>обществе;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 smtClean="0"/>
              <a:t>*уважающий  права  и  свободу  </a:t>
            </a:r>
            <a:r>
              <a:rPr lang="ru-RU" sz="2800" b="1" dirty="0"/>
              <a:t>граждан;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 smtClean="0"/>
              <a:t>*ответственно  относящийся  к  себе                        и  своему  </a:t>
            </a:r>
            <a:r>
              <a:rPr lang="ru-RU" sz="2800" b="1" dirty="0"/>
              <a:t>здоровью;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 smtClean="0"/>
              <a:t>*способный  </a:t>
            </a:r>
            <a:r>
              <a:rPr lang="ru-RU" sz="2800" b="1" dirty="0"/>
              <a:t>получить </a:t>
            </a:r>
            <a:r>
              <a:rPr lang="ru-RU" sz="2800" b="1" dirty="0" smtClean="0"/>
              <a:t> дальнейшее профессиональное   </a:t>
            </a:r>
            <a:r>
              <a:rPr lang="ru-RU" sz="2800" b="1" dirty="0"/>
              <a:t>образование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 </a:t>
            </a:r>
            <a:br>
              <a:rPr lang="ru-RU" sz="2800" dirty="0"/>
            </a:br>
            <a:endParaRPr lang="ru-RU" sz="28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1" y="4581128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0678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764703"/>
            <a:ext cx="8229600" cy="3816425"/>
          </a:xfrm>
        </p:spPr>
        <p:txBody>
          <a:bodyPr/>
          <a:lstStyle/>
          <a:p>
            <a:pPr lvl="0"/>
            <a:r>
              <a:rPr lang="ru-RU" b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СПАСИБО </a:t>
            </a:r>
            <a:r>
              <a:rPr lang="ru-RU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 ВНИМАНИЕ!</a:t>
            </a:r>
            <a:endParaRPr lang="ru-RU" b="1" dirty="0">
              <a:solidFill>
                <a:srgbClr val="00B0F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1" y="4581128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7794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5300" y="764704"/>
            <a:ext cx="7750125" cy="5184576"/>
          </a:xfrm>
        </p:spPr>
        <p:txBody>
          <a:bodyPr/>
          <a:lstStyle/>
          <a:p>
            <a:pPr algn="l"/>
            <a:r>
              <a:rPr lang="ru-RU" sz="4000" dirty="0" smtClean="0"/>
              <a:t>Каждая форма </a:t>
            </a:r>
          </a:p>
          <a:p>
            <a:pPr algn="l"/>
            <a:r>
              <a:rPr lang="ru-RU" sz="4000" dirty="0" smtClean="0"/>
              <a:t>педагогического общения</a:t>
            </a:r>
          </a:p>
          <a:p>
            <a:pPr algn="l"/>
            <a:r>
              <a:rPr lang="ru-RU" sz="4000" dirty="0" smtClean="0"/>
              <a:t> должна иметь три четко определенные цели: образовательную, </a:t>
            </a:r>
          </a:p>
          <a:p>
            <a:pPr algn="l"/>
            <a:r>
              <a:rPr lang="ru-RU" sz="4000" dirty="0" smtClean="0"/>
              <a:t>воспитательную и </a:t>
            </a:r>
          </a:p>
          <a:p>
            <a:pPr algn="l"/>
            <a:r>
              <a:rPr lang="ru-RU" sz="4000" dirty="0" smtClean="0"/>
              <a:t>коррекционно-развивающую</a:t>
            </a:r>
            <a:endParaRPr lang="ru-RU" sz="40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74594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773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5300" y="548680"/>
            <a:ext cx="7750125" cy="5400600"/>
          </a:xfrm>
        </p:spPr>
        <p:txBody>
          <a:bodyPr/>
          <a:lstStyle/>
          <a:p>
            <a:pPr algn="l"/>
            <a:r>
              <a:rPr lang="ru-RU" sz="4000" b="1" dirty="0" smtClean="0"/>
              <a:t>Образовательная цель      </a:t>
            </a:r>
            <a:r>
              <a:rPr lang="ru-RU" sz="4000" dirty="0" smtClean="0"/>
              <a:t>должна определять                 задачи усвоения учебного программного материала, овладения детьми определенными учебными знаниями, умениями и навыками. Формулировка отражает содержание занятия.</a:t>
            </a:r>
            <a:endParaRPr lang="ru-RU" sz="40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74594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9485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5300" y="548680"/>
            <a:ext cx="7750125" cy="5832648"/>
          </a:xfrm>
        </p:spPr>
        <p:txBody>
          <a:bodyPr/>
          <a:lstStyle/>
          <a:p>
            <a:pPr algn="l"/>
            <a:r>
              <a:rPr lang="ru-RU" sz="4000" b="1" dirty="0" smtClean="0"/>
              <a:t>Воспитательная цель          </a:t>
            </a:r>
            <a:r>
              <a:rPr lang="ru-RU" sz="4000" dirty="0" smtClean="0"/>
              <a:t>должна определять                задачи формирования         высших ценностей, совершенствования моделей поведения, овладения детьми коммуникативными умениями, развития социальной активности и т.д. </a:t>
            </a:r>
            <a:endParaRPr lang="ru-RU" sz="40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74594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4279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5300" y="374594"/>
            <a:ext cx="8473244" cy="6294766"/>
          </a:xfrm>
        </p:spPr>
        <p:txBody>
          <a:bodyPr/>
          <a:lstStyle/>
          <a:p>
            <a:pPr algn="l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Коррекционно-развивающая цель </a:t>
            </a:r>
            <a:r>
              <a:rPr lang="ru-RU" sz="4000" dirty="0" smtClean="0"/>
              <a:t>должна четко ориентировать</a:t>
            </a:r>
          </a:p>
          <a:p>
            <a:pPr algn="l"/>
            <a:r>
              <a:rPr lang="ru-RU" sz="4000" dirty="0" smtClean="0"/>
              <a:t> педагога на развитие психических процессов, эмоционально-волевой сферы ребенка, на исправление и компенсацию имеющихся недостатков специальными педагогическими и психологическими                  приемами </a:t>
            </a:r>
            <a:endParaRPr lang="ru-RU" sz="40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95765" y="4444970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4667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5300" y="374594"/>
            <a:ext cx="7750125" cy="5862718"/>
          </a:xfrm>
        </p:spPr>
        <p:txBody>
          <a:bodyPr/>
          <a:lstStyle/>
          <a:p>
            <a:pPr algn="l"/>
            <a:r>
              <a:rPr lang="ru-RU" sz="4000" dirty="0"/>
              <a:t>О</a:t>
            </a:r>
            <a:r>
              <a:rPr lang="ru-RU" sz="4000" dirty="0" smtClean="0"/>
              <a:t>сновные направления </a:t>
            </a:r>
          </a:p>
          <a:p>
            <a:pPr algn="l"/>
            <a:r>
              <a:rPr lang="ru-RU" sz="4000" dirty="0" smtClean="0"/>
              <a:t>коррекционной работы</a:t>
            </a:r>
          </a:p>
          <a:p>
            <a:pPr algn="l"/>
            <a:endParaRPr lang="ru-RU" sz="4000" dirty="0" smtClean="0"/>
          </a:p>
          <a:p>
            <a:pPr algn="l"/>
            <a:r>
              <a:rPr lang="ru-RU" dirty="0" smtClean="0"/>
              <a:t>1. Совершенствование движений и сенсомоторного развития: </a:t>
            </a:r>
          </a:p>
          <a:p>
            <a:pPr algn="l"/>
            <a:r>
              <a:rPr lang="ru-RU" dirty="0" smtClean="0"/>
              <a:t>- развитие мелкой моторики кисти и пальцев рук; </a:t>
            </a:r>
          </a:p>
          <a:p>
            <a:pPr algn="l"/>
            <a:r>
              <a:rPr lang="ru-RU" dirty="0" smtClean="0"/>
              <a:t>- развитие навыков каллиграфии; </a:t>
            </a:r>
          </a:p>
          <a:p>
            <a:pPr algn="l"/>
            <a:r>
              <a:rPr lang="ru-RU" dirty="0" smtClean="0"/>
              <a:t>- развитие артикуляционной моторики </a:t>
            </a:r>
          </a:p>
          <a:p>
            <a:pPr algn="l"/>
            <a:endParaRPr lang="ru-RU" sz="40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74594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4682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5300" y="188640"/>
            <a:ext cx="8148700" cy="6336704"/>
          </a:xfrm>
        </p:spPr>
        <p:txBody>
          <a:bodyPr/>
          <a:lstStyle/>
          <a:p>
            <a:pPr algn="l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</a:t>
            </a:r>
          </a:p>
          <a:p>
            <a:pPr algn="l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коррекционной работы</a:t>
            </a:r>
          </a:p>
          <a:p>
            <a:pPr algn="l"/>
            <a:r>
              <a:rPr lang="ru-RU" sz="2600" dirty="0" smtClean="0"/>
              <a:t>2. Коррекция отдельных сторон              психической деятельности: </a:t>
            </a:r>
          </a:p>
          <a:p>
            <a:pPr algn="l"/>
            <a:r>
              <a:rPr lang="ru-RU" sz="2600" dirty="0" smtClean="0"/>
              <a:t>- развитие зрительного восприятия и узнавания; </a:t>
            </a:r>
          </a:p>
          <a:p>
            <a:pPr algn="l"/>
            <a:r>
              <a:rPr lang="ru-RU" sz="2600" dirty="0" smtClean="0"/>
              <a:t>- развитие зрительной памяти и внимания; </a:t>
            </a:r>
          </a:p>
          <a:p>
            <a:pPr algn="l"/>
            <a:r>
              <a:rPr lang="ru-RU" sz="2600" dirty="0" smtClean="0"/>
              <a:t>- формирование обобщенных представлений о свойствах предметов (цвет, форма, величина); </a:t>
            </a:r>
          </a:p>
          <a:p>
            <a:pPr algn="l"/>
            <a:r>
              <a:rPr lang="ru-RU" sz="2600" dirty="0" smtClean="0"/>
              <a:t>- развитие пространственных представлений ориентации; </a:t>
            </a:r>
          </a:p>
          <a:p>
            <a:pPr algn="l"/>
            <a:r>
              <a:rPr lang="ru-RU" sz="2600" dirty="0" smtClean="0"/>
              <a:t>- развитие представлений о времени; </a:t>
            </a:r>
          </a:p>
          <a:p>
            <a:pPr algn="l"/>
            <a:r>
              <a:rPr lang="ru-RU" sz="2600" dirty="0" smtClean="0"/>
              <a:t>- развитие слухового внимания и памяти; </a:t>
            </a:r>
          </a:p>
          <a:p>
            <a:pPr algn="l"/>
            <a:r>
              <a:rPr lang="ru-RU" sz="2600" dirty="0" smtClean="0"/>
              <a:t>- развитие фонетико-фонематических представлений, формирование звукового анализа</a:t>
            </a:r>
          </a:p>
          <a:p>
            <a:pPr algn="l"/>
            <a:endParaRPr lang="ru-RU" sz="26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42673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6571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5300" y="374594"/>
            <a:ext cx="7750125" cy="6294766"/>
          </a:xfrm>
        </p:spPr>
        <p:txBody>
          <a:bodyPr/>
          <a:lstStyle/>
          <a:p>
            <a:pPr algn="l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</a:t>
            </a:r>
          </a:p>
          <a:p>
            <a:pPr algn="l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коррекционной работы</a:t>
            </a:r>
          </a:p>
          <a:p>
            <a:pPr algn="l"/>
            <a:r>
              <a:rPr lang="ru-RU" sz="3000" dirty="0" smtClean="0"/>
              <a:t>3. Развитие основных мыслительных операций: </a:t>
            </a:r>
          </a:p>
          <a:p>
            <a:pPr algn="l"/>
            <a:r>
              <a:rPr lang="ru-RU" sz="3000" dirty="0" smtClean="0"/>
              <a:t>- навыков соотносительного анализа; </a:t>
            </a:r>
          </a:p>
          <a:p>
            <a:pPr algn="l"/>
            <a:r>
              <a:rPr lang="ru-RU" sz="3000" dirty="0" smtClean="0"/>
              <a:t>- навыков группировки и классификации (на базе овладения основными родовыми понятиями); </a:t>
            </a:r>
          </a:p>
          <a:p>
            <a:pPr algn="l"/>
            <a:r>
              <a:rPr lang="ru-RU" sz="3000" dirty="0" smtClean="0"/>
              <a:t>- умения работать по словесной и письменной инструкции, алгоритму; </a:t>
            </a:r>
          </a:p>
          <a:p>
            <a:pPr algn="l"/>
            <a:r>
              <a:rPr lang="ru-RU" sz="3000" dirty="0" smtClean="0"/>
              <a:t>- умения планировать деятельность; </a:t>
            </a:r>
          </a:p>
          <a:p>
            <a:pPr algn="l"/>
            <a:r>
              <a:rPr lang="ru-RU" sz="3000" dirty="0" smtClean="0"/>
              <a:t>- развитие комбинаторных способностей</a:t>
            </a:r>
          </a:p>
          <a:p>
            <a:pPr algn="l"/>
            <a:endParaRPr lang="ru-RU" sz="4000" dirty="0"/>
          </a:p>
        </p:txBody>
      </p:sp>
      <p:pic>
        <p:nvPicPr>
          <p:cNvPr id="2054" name="Picture 6" descr="an007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74594"/>
            <a:ext cx="1939925" cy="202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0574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традь">
  <a:themeElements>
    <a:clrScheme name="Тетрадь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традь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627</Words>
  <Application>Microsoft Office PowerPoint</Application>
  <PresentationFormat>Экран (4:3)</PresentationFormat>
  <Paragraphs>90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Тетрадь</vt:lpstr>
      <vt:lpstr>МБОУ «Краснознаменская школа»ОШ</vt:lpstr>
      <vt:lpstr>В деятельность учителя,  работающего в условиях интегрированного обучения  детей с ЗПР, входит: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      В поурочном планировании                            педагога</vt:lpstr>
      <vt:lpstr>Создание благоприятного психологического климата                   в процессе обучения,            отношения взаимного доверия  и уважения между педагогом и учащимися, атмосфера  предотвращения психотравмирующих ситуаций в классе, группе - слагаемые психогигиенического воздействия на ученика</vt:lpstr>
      <vt:lpstr>Грамотная  организация интегрированного  обучения  детей  с  задержкой психического развития в среде нормально развивающихся сверстников – непростая задача для общеобразовательного  учреждения</vt:lpstr>
      <vt:lpstr>НАПРАВЛЕНИЯ  реализации системы  КРО                 в  дифференцированных          условиях  общеобразовательных учреждений</vt:lpstr>
      <vt:lpstr>   1. Обеспечение взаимодействия      дошкольных  и  школьных                                образовательных учреждений и специального  типов  и параллельных  консультативно-диагностических  служб  на  основе комплексного  подхода  к  решению  задач предупреждения  и  преодоления  трудностей в  обучении  у  детей  дошкольного  и школьного  возраста 2. Построение  модели  общего  и индивидуализированного  коррекционно-развивающего  педагогического  процесса для  детей  с  трудностями  в  обучении </vt:lpstr>
      <vt:lpstr>3. Обеспечение непрерывности  реабилитационного процесса в среднем  звене (на 2-й ступени обучения)  на основе разработки разноуровневого  содержания обучения детей с  трудностями в обучении 4. Внедрение модели социальной профилактики в условиях школы 5. Интеграция детей в общество путем усиления трудовой и профессионально-трудовой подготовки 6. Подготовка (вузовская) специалистов (психологов, дефектологов, логопедов, социальных педагогов) для коррекционно-развивающей работы с детьми </vt:lpstr>
      <vt:lpstr>Показатели качества подготовки выпускника с ОВЗ (7-8 вида)  * социально  адаптированный  к  жизни  в обществе; * успешно  реализующий  себя  в  различных сферах  жизнедеятельности; * умеющий мобильно перестраиваться  под влиянием изменяющихся условий; * обладающий  максимальной самостоятельностью  </vt:lpstr>
      <vt:lpstr>         Модель выпускника с ОВЗ                    школы (7-8 вида) *сформирована  общественная  культура личности; *развиты  социально-значимые  качества; *воспитаны  компенсаторные  умения  и  навыки, обеспечивающие  социальную  адаптацию  в обществе; *уважающий  права  и  свободу  граждан; *ответственно  относящийся  к  себе                        и  своему  здоровью; *способный  получить  дальнейшее профессиональное   образование   </vt:lpstr>
      <vt:lpstr>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МКОУ Причулымская СОШ</dc:title>
  <cp:lastModifiedBy>Admin</cp:lastModifiedBy>
  <cp:revision>19</cp:revision>
  <dcterms:modified xsi:type="dcterms:W3CDTF">2020-12-18T10:54:16Z</dcterms:modified>
</cp:coreProperties>
</file>